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Inter SemiBold"/>
      <p:regular r:id="rId37"/>
      <p:bold r:id="rId38"/>
      <p:italic r:id="rId39"/>
      <p:boldItalic r:id="rId40"/>
    </p:embeddedFont>
    <p:embeddedFont>
      <p:font typeface="Inter"/>
      <p:regular r:id="rId41"/>
      <p:bold r:id="rId42"/>
      <p:italic r:id="rId43"/>
      <p:boldItalic r:id="rId44"/>
    </p:embeddedFont>
    <p:embeddedFont>
      <p:font typeface="Manrope"/>
      <p:regular r:id="rId45"/>
      <p:bold r:id="rId46"/>
    </p:embeddedFont>
    <p:embeddedFont>
      <p:font typeface="Recursive"/>
      <p:regular r:id="rId47"/>
      <p:bold r:id="rId48"/>
    </p:embeddedFont>
    <p:embeddedFont>
      <p:font typeface="Questrial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0" roundtripDataSignature="AMtx7mhmrxF5rFS0A3VPyNubRIWrpPNq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SemiBold-boldItalic.fntdata"/><Relationship Id="rId42" Type="http://schemas.openxmlformats.org/officeDocument/2006/relationships/font" Target="fonts/Inter-bold.fntdata"/><Relationship Id="rId41" Type="http://schemas.openxmlformats.org/officeDocument/2006/relationships/font" Target="fonts/Inter-regular.fntdata"/><Relationship Id="rId44" Type="http://schemas.openxmlformats.org/officeDocument/2006/relationships/font" Target="fonts/Inter-boldItalic.fntdata"/><Relationship Id="rId43" Type="http://schemas.openxmlformats.org/officeDocument/2006/relationships/font" Target="fonts/Inter-italic.fntdata"/><Relationship Id="rId46" Type="http://schemas.openxmlformats.org/officeDocument/2006/relationships/font" Target="fonts/Manrope-bold.fntdata"/><Relationship Id="rId45" Type="http://schemas.openxmlformats.org/officeDocument/2006/relationships/font" Target="fonts/Manrop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ecursive-bold.fntdata"/><Relationship Id="rId47" Type="http://schemas.openxmlformats.org/officeDocument/2006/relationships/font" Target="fonts/Recursive-regular.fntdata"/><Relationship Id="rId49" Type="http://schemas.openxmlformats.org/officeDocument/2006/relationships/font" Target="fonts/Questrial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InterSemiBold-regular.fntdata"/><Relationship Id="rId36" Type="http://schemas.openxmlformats.org/officeDocument/2006/relationships/slide" Target="slides/slide30.xml"/><Relationship Id="rId39" Type="http://schemas.openxmlformats.org/officeDocument/2006/relationships/font" Target="fonts/InterSemiBold-italic.fntdata"/><Relationship Id="rId38" Type="http://schemas.openxmlformats.org/officeDocument/2006/relationships/font" Target="fonts/InterSemiBo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5dcb291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5dcb291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b509433a_0_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5eb509433a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b509433a_0_4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5eb509433a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eb509433a_0_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5eb509433a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b509433a_0_4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5eb509433a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b509433a_0_4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5eb509433a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b509433a_0_6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5eb509433a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b509433a_0_6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5eb509433a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b509433a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5eb509433a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b509433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5eb509433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b509433a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5eb509433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e61341c15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ee61341c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b509433a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5eb509433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b509433a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5eb509433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b509433a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5eb509433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b509433a_0_6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5eb509433a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b509433a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5eb509433a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b509433a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5eb509433a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b509433a_0_7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5eb509433a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b509433a_0_7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5eb509433a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e61341c15_0_3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ee61341c1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b509433a_0_7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5eb509433a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b509433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5eb509433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f5dcb2910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f5dcb2910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eb509433a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5eb509433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eb509433a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5eb509433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eb509433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5eb509433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b509433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5eb509433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b509433a_0_4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5eb509433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b509433a_0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5eb509433a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eb509433a_0_142"/>
          <p:cNvSpPr txBox="1"/>
          <p:nvPr>
            <p:ph type="title"/>
          </p:nvPr>
        </p:nvSpPr>
        <p:spPr>
          <a:xfrm>
            <a:off x="285750" y="166271"/>
            <a:ext cx="82296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g35eb509433a_0_142"/>
          <p:cNvSpPr txBox="1"/>
          <p:nvPr>
            <p:ph idx="1" type="body"/>
          </p:nvPr>
        </p:nvSpPr>
        <p:spPr>
          <a:xfrm>
            <a:off x="285750" y="1115292"/>
            <a:ext cx="8229600" cy="3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180">
          <p15:clr>
            <a:srgbClr val="FBAE40"/>
          </p15:clr>
        </p15:guide>
        <p15:guide id="3" pos="53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eb509433a_0_6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g35eb509433a_0_6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g35eb509433a_0_6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eb509433a_0_6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g35eb509433a_0_6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eb509433a_0_6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g35eb509433a_0_6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g35eb509433a_0_6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eb509433a_0_6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g35eb509433a_0_6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eb509433a_0_6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g35eb509433a_0_6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g35eb509433a_0_6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g35eb509433a_0_6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eb509433a_0_6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g35eb509433a_0_6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g35eb509433a_0_6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eb509433a_0_6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g35eb509433a_0_6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eb509433a_0_6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5eb509433a_0_6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g35eb509433a_0_6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g35eb509433a_0_6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g35eb509433a_0_6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eb509433a_0_6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g35eb509433a_0_6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eb509433a_0_66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g35eb509433a_0_66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g35eb509433a_0_6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eb509433a_0_6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eb509433a_0_6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g35eb509433a_0_6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35eb509433a_0_6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5" Type="http://schemas.openxmlformats.org/officeDocument/2006/relationships/image" Target="../media/image11.jp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35f5dcb2910_4_0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35f5dcb2910_4_0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5f5dcb2910_4_0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5f5dcb2910_4_0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106" name="Google Shape;106;g35f5dcb2910_4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5f5dcb2910_4_0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FFFFFF"/>
                </a:solidFill>
              </a:rPr>
              <a:t>2025 Copyright © by INPROTED– </a:t>
            </a:r>
            <a:r>
              <a:rPr b="1" lang="en-GB" sz="750">
                <a:solidFill>
                  <a:srgbClr val="FFFFFF"/>
                </a:solidFill>
              </a:rPr>
              <a:t>I</a:t>
            </a:r>
            <a:r>
              <a:rPr lang="en-GB" sz="750">
                <a:solidFill>
                  <a:srgbClr val="FFFFFF"/>
                </a:solidFill>
              </a:rPr>
              <a:t>nternational </a:t>
            </a:r>
            <a:r>
              <a:rPr b="1" lang="en-GB" sz="750">
                <a:solidFill>
                  <a:srgbClr val="FFFFFF"/>
                </a:solidFill>
              </a:rPr>
              <a:t>Pro</a:t>
            </a:r>
            <a:r>
              <a:rPr lang="en-GB" sz="750">
                <a:solidFill>
                  <a:srgbClr val="FFFFFF"/>
                </a:solidFill>
              </a:rPr>
              <a:t>fessionals for </a:t>
            </a:r>
            <a:r>
              <a:rPr b="1" lang="en-GB" sz="750">
                <a:solidFill>
                  <a:srgbClr val="FFFFFF"/>
                </a:solidFill>
              </a:rPr>
              <a:t>T</a:t>
            </a:r>
            <a:r>
              <a:rPr lang="en-GB" sz="750">
                <a:solidFill>
                  <a:srgbClr val="FFFFFF"/>
                </a:solidFill>
              </a:rPr>
              <a:t>echnology and </a:t>
            </a:r>
            <a:r>
              <a:rPr b="1" lang="en-GB" sz="750">
                <a:solidFill>
                  <a:srgbClr val="FFFFFF"/>
                </a:solidFill>
              </a:rPr>
              <a:t>Ed</a:t>
            </a:r>
            <a:r>
              <a:rPr lang="en-GB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8" name="Google Shape;108;g35f5dcb2910_4_0"/>
          <p:cNvCxnSpPr/>
          <p:nvPr/>
        </p:nvCxnSpPr>
        <p:spPr>
          <a:xfrm>
            <a:off x="3479000" y="51605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9" name="Google Shape;109;g35f5dcb2910_4_0"/>
          <p:cNvCxnSpPr/>
          <p:nvPr/>
        </p:nvCxnSpPr>
        <p:spPr>
          <a:xfrm>
            <a:off x="6786650" y="2211400"/>
            <a:ext cx="2279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0" name="Google Shape;110;g35f5dcb2910_4_0"/>
          <p:cNvCxnSpPr/>
          <p:nvPr/>
        </p:nvCxnSpPr>
        <p:spPr>
          <a:xfrm>
            <a:off x="3707600" y="3927475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1" name="Google Shape;111;g35f5dcb2910_4_0"/>
          <p:cNvCxnSpPr/>
          <p:nvPr/>
        </p:nvCxnSpPr>
        <p:spPr>
          <a:xfrm>
            <a:off x="-59700" y="2289275"/>
            <a:ext cx="1599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2" name="Google Shape;112;g35f5dcb2910_4_0"/>
          <p:cNvCxnSpPr/>
          <p:nvPr/>
        </p:nvCxnSpPr>
        <p:spPr>
          <a:xfrm>
            <a:off x="2109500" y="28865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3" name="Google Shape;113;g35f5dcb2910_4_0"/>
          <p:cNvCxnSpPr/>
          <p:nvPr/>
        </p:nvCxnSpPr>
        <p:spPr>
          <a:xfrm>
            <a:off x="2947700" y="270370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14" name="Google Shape;114;g35f5dcb2910_4_0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421250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5f5dcb2910_4_0"/>
          <p:cNvSpPr txBox="1"/>
          <p:nvPr>
            <p:ph idx="1" type="subTitle"/>
          </p:nvPr>
        </p:nvSpPr>
        <p:spPr>
          <a:xfrm>
            <a:off x="1117925" y="27645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Călătoria unui startup</a:t>
            </a:r>
            <a:endParaRPr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6" name="Google Shape;116;g35f5dcb2910_4_0" title="PentraLogoLightFull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9900" y="810100"/>
            <a:ext cx="3407900" cy="17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5f5dcb2910_4_0"/>
          <p:cNvSpPr txBox="1"/>
          <p:nvPr>
            <p:ph idx="1" type="subTitle"/>
          </p:nvPr>
        </p:nvSpPr>
        <p:spPr>
          <a:xfrm>
            <a:off x="377063" y="3310388"/>
            <a:ext cx="8520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 Remus Rughiniș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b509433a_0_451"/>
          <p:cNvSpPr txBox="1"/>
          <p:nvPr>
            <p:ph type="title"/>
          </p:nvPr>
        </p:nvSpPr>
        <p:spPr>
          <a:xfrm>
            <a:off x="311700" y="51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220">
                <a:latin typeface="Questrial"/>
                <a:ea typeface="Questrial"/>
                <a:cs typeface="Questrial"/>
                <a:sym typeface="Questrial"/>
              </a:rPr>
              <a:t>Global Context</a:t>
            </a:r>
            <a:endParaRPr b="1" sz="322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6" name="Google Shape;186;g35eb509433a_0_451"/>
          <p:cNvSpPr txBox="1"/>
          <p:nvPr/>
        </p:nvSpPr>
        <p:spPr>
          <a:xfrm>
            <a:off x="4688147" y="2182604"/>
            <a:ext cx="4013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It is </a:t>
            </a:r>
            <a:r>
              <a:rPr b="1" i="0" lang="en-GB" sz="1900" u="none" cap="none" strike="noStrike">
                <a:solidFill>
                  <a:srgbClr val="00B0F0"/>
                </a:solidFill>
                <a:latin typeface="Questrial"/>
                <a:ea typeface="Questrial"/>
                <a:cs typeface="Questrial"/>
                <a:sym typeface="Questrial"/>
              </a:rPr>
              <a:t>Hard to train </a:t>
            </a:r>
            <a:r>
              <a:rPr b="0" i="0" lang="en-GB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new cybersecurity experts. </a:t>
            </a:r>
            <a:endParaRPr b="0" i="0" sz="1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-GB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GB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How can we </a:t>
            </a:r>
            <a:r>
              <a:rPr b="1" i="0" lang="en-GB" sz="1900" u="none" cap="none" strike="noStrike">
                <a:solidFill>
                  <a:srgbClr val="00B0F0"/>
                </a:solidFill>
                <a:latin typeface="Questrial"/>
                <a:ea typeface="Questrial"/>
                <a:cs typeface="Questrial"/>
                <a:sym typeface="Questrial"/>
              </a:rPr>
              <a:t>Increase the efficiency</a:t>
            </a:r>
            <a:r>
              <a:rPr b="0" i="0" lang="en-GB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of already veteran pentesters?</a:t>
            </a:r>
            <a:endParaRPr b="0" i="0" sz="1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87" name="Google Shape;187;g35eb509433a_0_451"/>
          <p:cNvPicPr preferRelativeResize="0"/>
          <p:nvPr/>
        </p:nvPicPr>
        <p:blipFill rotWithShape="1">
          <a:blip r:embed="rId3">
            <a:alphaModFix/>
          </a:blip>
          <a:srcRect b="0" l="1371" r="1380" t="0"/>
          <a:stretch/>
        </p:blipFill>
        <p:spPr>
          <a:xfrm>
            <a:off x="782500" y="1989575"/>
            <a:ext cx="2821791" cy="20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5eb509433a_0_45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b509433a_0_457"/>
          <p:cNvSpPr txBox="1"/>
          <p:nvPr>
            <p:ph type="title"/>
          </p:nvPr>
        </p:nvSpPr>
        <p:spPr>
          <a:xfrm>
            <a:off x="311700" y="44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22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 Problem</a:t>
            </a:r>
            <a:endParaRPr b="1" sz="322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4" name="Google Shape;194;g35eb509433a_0_457"/>
          <p:cNvSpPr txBox="1"/>
          <p:nvPr>
            <p:ph idx="1" type="body"/>
          </p:nvPr>
        </p:nvSpPr>
        <p:spPr>
          <a:xfrm>
            <a:off x="4029654" y="1545522"/>
            <a:ext cx="4456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-GB">
                <a:solidFill>
                  <a:srgbClr val="4DBFFC"/>
                </a:solidFill>
                <a:latin typeface="Questrial"/>
                <a:ea typeface="Questrial"/>
                <a:cs typeface="Questrial"/>
                <a:sym typeface="Questrial"/>
              </a:rPr>
              <a:t>20%* </a:t>
            </a:r>
            <a:r>
              <a:rPr lang="en-GB"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from overall time of the pentest specialist is spent for manually writing the audit report</a:t>
            </a:r>
            <a:endParaRPr sz="15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A person sitting in front of a computer screen&#10;&#10;Description automatically generated" id="195" name="Google Shape;195;g35eb509433a_0_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45522"/>
            <a:ext cx="3466844" cy="258757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5eb509433a_0_457"/>
          <p:cNvSpPr txBox="1"/>
          <p:nvPr/>
        </p:nvSpPr>
        <p:spPr>
          <a:xfrm>
            <a:off x="5305372" y="4737856"/>
            <a:ext cx="318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*Source: Customer Discovery Interviews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5eb509433a_0_457"/>
          <p:cNvSpPr txBox="1"/>
          <p:nvPr/>
        </p:nvSpPr>
        <p:spPr>
          <a:xfrm>
            <a:off x="4029654" y="2375545"/>
            <a:ext cx="4456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DBFFC"/>
                </a:solidFill>
                <a:latin typeface="Questrial"/>
                <a:ea typeface="Questrial"/>
                <a:cs typeface="Questrial"/>
                <a:sym typeface="Questrial"/>
              </a:rPr>
              <a:t>75% </a:t>
            </a:r>
            <a:r>
              <a:rPr b="0" i="0" lang="en-GB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of the above can be streamlined &amp; optimized by adopting a documenting tool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5eb509433a_0_457"/>
          <p:cNvSpPr txBox="1"/>
          <p:nvPr/>
        </p:nvSpPr>
        <p:spPr>
          <a:xfrm>
            <a:off x="4029649" y="3180825"/>
            <a:ext cx="4270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DBFFC"/>
                </a:solidFill>
                <a:latin typeface="Questrial"/>
                <a:ea typeface="Questrial"/>
                <a:cs typeface="Questrial"/>
                <a:sym typeface="Questrial"/>
              </a:rPr>
              <a:t>Ca. $ 2.300 / specialist / month </a:t>
            </a:r>
            <a:r>
              <a:rPr b="1" i="0" lang="en-GB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0" i="0" lang="en-GB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lost because of lack of optimization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5eb509433a_0_45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C14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35eb509433a_0_466"/>
          <p:cNvPicPr preferRelativeResize="0"/>
          <p:nvPr/>
        </p:nvPicPr>
        <p:blipFill rotWithShape="1">
          <a:blip r:embed="rId3">
            <a:alphaModFix/>
          </a:blip>
          <a:srcRect b="18856" l="0" r="0" t="0"/>
          <a:stretch/>
        </p:blipFill>
        <p:spPr>
          <a:xfrm>
            <a:off x="6349275" y="1374500"/>
            <a:ext cx="7019269" cy="3559725"/>
          </a:xfrm>
          <a:prstGeom prst="rect">
            <a:avLst/>
          </a:prstGeom>
          <a:noFill/>
          <a:ln cap="sq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05" name="Google Shape;205;g35eb509433a_0_466"/>
          <p:cNvPicPr preferRelativeResize="0"/>
          <p:nvPr/>
        </p:nvPicPr>
        <p:blipFill rotWithShape="1">
          <a:blip r:embed="rId4">
            <a:alphaModFix/>
          </a:blip>
          <a:srcRect b="33164" l="0" r="50000" t="21560"/>
          <a:stretch/>
        </p:blipFill>
        <p:spPr>
          <a:xfrm>
            <a:off x="-4503251" y="1374500"/>
            <a:ext cx="7258400" cy="3559725"/>
          </a:xfrm>
          <a:prstGeom prst="rect">
            <a:avLst/>
          </a:prstGeom>
          <a:noFill/>
          <a:ln cap="sq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06" name="Google Shape;206;g35eb509433a_0_4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5882" y="2324345"/>
            <a:ext cx="1748725" cy="17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5eb509433a_0_4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9743" y="2501270"/>
            <a:ext cx="1394876" cy="139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5eb509433a_0_466"/>
          <p:cNvSpPr txBox="1"/>
          <p:nvPr>
            <p:ph idx="1" type="body"/>
          </p:nvPr>
        </p:nvSpPr>
        <p:spPr>
          <a:xfrm>
            <a:off x="3828795" y="3896145"/>
            <a:ext cx="3102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-GB" sz="2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CLI</a:t>
            </a:r>
            <a:endParaRPr sz="210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9" name="Google Shape;209;g35eb509433a_0_466"/>
          <p:cNvSpPr txBox="1"/>
          <p:nvPr>
            <p:ph idx="1" type="body"/>
          </p:nvPr>
        </p:nvSpPr>
        <p:spPr>
          <a:xfrm>
            <a:off x="2205743" y="3896145"/>
            <a:ext cx="3102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-GB" sz="2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Burp</a:t>
            </a:r>
            <a:endParaRPr sz="210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0" name="Google Shape;210;g35eb509433a_0_4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1" name="Google Shape;211;g35eb509433a_0_466"/>
          <p:cNvSpPr txBox="1"/>
          <p:nvPr/>
        </p:nvSpPr>
        <p:spPr>
          <a:xfrm>
            <a:off x="3000763" y="1412856"/>
            <a:ext cx="3102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GB" sz="2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✓</a:t>
            </a:r>
            <a:r>
              <a:rPr b="1" i="0" lang="en-GB" sz="2100" u="none" cap="none" strike="noStrike">
                <a:solidFill>
                  <a:srgbClr val="4DBFFC"/>
                </a:solidFill>
                <a:latin typeface="Questrial"/>
                <a:ea typeface="Questrial"/>
                <a:cs typeface="Questrial"/>
                <a:sym typeface="Questrial"/>
              </a:rPr>
              <a:t> Minimal user input</a:t>
            </a:r>
            <a:endParaRPr b="0" i="0" sz="2100" u="none" cap="none" strike="noStrike">
              <a:solidFill>
                <a:srgbClr val="4DBFF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2" name="Google Shape;212;g35eb509433a_0_466"/>
          <p:cNvSpPr txBox="1"/>
          <p:nvPr/>
        </p:nvSpPr>
        <p:spPr>
          <a:xfrm>
            <a:off x="291925" y="765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en-GB" sz="322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Pentra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C14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b509433a_0_478"/>
          <p:cNvSpPr txBox="1"/>
          <p:nvPr>
            <p:ph idx="1" type="body"/>
          </p:nvPr>
        </p:nvSpPr>
        <p:spPr>
          <a:xfrm>
            <a:off x="575221" y="832506"/>
            <a:ext cx="3102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-GB" sz="2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✓</a:t>
            </a:r>
            <a:r>
              <a:rPr b="1" lang="en-GB" sz="2100">
                <a:solidFill>
                  <a:srgbClr val="4DBFFC"/>
                </a:solidFill>
                <a:latin typeface="Questrial"/>
                <a:ea typeface="Questrial"/>
                <a:cs typeface="Questrial"/>
                <a:sym typeface="Questrial"/>
              </a:rPr>
              <a:t> Precise</a:t>
            </a:r>
            <a:endParaRPr sz="2100">
              <a:solidFill>
                <a:srgbClr val="4DBFF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8" name="Google Shape;218;g35eb509433a_0_478"/>
          <p:cNvSpPr txBox="1"/>
          <p:nvPr>
            <p:ph idx="1" type="body"/>
          </p:nvPr>
        </p:nvSpPr>
        <p:spPr>
          <a:xfrm>
            <a:off x="5465879" y="828355"/>
            <a:ext cx="3102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-GB" sz="2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✓</a:t>
            </a:r>
            <a:r>
              <a:rPr b="1" lang="en-GB" sz="2100">
                <a:solidFill>
                  <a:srgbClr val="4DBFFC"/>
                </a:solidFill>
                <a:latin typeface="Questrial"/>
                <a:ea typeface="Questrial"/>
                <a:cs typeface="Questrial"/>
                <a:sym typeface="Questrial"/>
              </a:rPr>
              <a:t> Thorough</a:t>
            </a:r>
            <a:endParaRPr sz="2100">
              <a:solidFill>
                <a:srgbClr val="4DBFF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19" name="Google Shape;219;g35eb509433a_0_478"/>
          <p:cNvPicPr preferRelativeResize="0"/>
          <p:nvPr/>
        </p:nvPicPr>
        <p:blipFill rotWithShape="1">
          <a:blip r:embed="rId3">
            <a:alphaModFix/>
          </a:blip>
          <a:srcRect b="0" l="990" r="979" t="0"/>
          <a:stretch/>
        </p:blipFill>
        <p:spPr>
          <a:xfrm>
            <a:off x="1051500" y="1601925"/>
            <a:ext cx="7040998" cy="4489200"/>
          </a:xfrm>
          <a:prstGeom prst="rect">
            <a:avLst/>
          </a:prstGeom>
          <a:noFill/>
          <a:ln cap="sq" cmpd="sng" w="603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20" name="Google Shape;220;g35eb509433a_0_478"/>
          <p:cNvSpPr txBox="1"/>
          <p:nvPr/>
        </p:nvSpPr>
        <p:spPr>
          <a:xfrm>
            <a:off x="311700" y="25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en-GB" sz="322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Pentra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35eb509433a_0_478"/>
          <p:cNvSpPr txBox="1"/>
          <p:nvPr/>
        </p:nvSpPr>
        <p:spPr>
          <a:xfrm>
            <a:off x="3020550" y="832506"/>
            <a:ext cx="3102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GB" sz="2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✓</a:t>
            </a:r>
            <a:r>
              <a:rPr b="1" i="0" lang="en-GB" sz="2100" u="none" cap="none" strike="noStrike">
                <a:solidFill>
                  <a:srgbClr val="4DBFFC"/>
                </a:solidFill>
                <a:latin typeface="Questrial"/>
                <a:ea typeface="Questrial"/>
                <a:cs typeface="Questrial"/>
                <a:sym typeface="Questrial"/>
              </a:rPr>
              <a:t> Cost &amp; time saving</a:t>
            </a:r>
            <a:endParaRPr b="0" i="0" sz="2100" u="none" cap="none" strike="noStrike">
              <a:solidFill>
                <a:srgbClr val="4DBFF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C1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b509433a_0_486"/>
          <p:cNvSpPr txBox="1"/>
          <p:nvPr>
            <p:ph idx="1" type="body"/>
          </p:nvPr>
        </p:nvSpPr>
        <p:spPr>
          <a:xfrm>
            <a:off x="575221" y="832506"/>
            <a:ext cx="3102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-GB" sz="2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✓</a:t>
            </a:r>
            <a:r>
              <a:rPr b="1" lang="en-GB" sz="2100">
                <a:solidFill>
                  <a:srgbClr val="4DBFFC"/>
                </a:solidFill>
                <a:latin typeface="Questrial"/>
                <a:ea typeface="Questrial"/>
                <a:cs typeface="Questrial"/>
                <a:sym typeface="Questrial"/>
              </a:rPr>
              <a:t> Precise</a:t>
            </a:r>
            <a:endParaRPr sz="2100">
              <a:solidFill>
                <a:srgbClr val="4DBFF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" name="Google Shape;227;g35eb509433a_0_486"/>
          <p:cNvSpPr txBox="1"/>
          <p:nvPr>
            <p:ph idx="1" type="body"/>
          </p:nvPr>
        </p:nvSpPr>
        <p:spPr>
          <a:xfrm>
            <a:off x="5465879" y="828355"/>
            <a:ext cx="3102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-GB" sz="2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✓</a:t>
            </a:r>
            <a:r>
              <a:rPr b="1" lang="en-GB" sz="2100">
                <a:solidFill>
                  <a:srgbClr val="4DBFFC"/>
                </a:solidFill>
                <a:latin typeface="Questrial"/>
                <a:ea typeface="Questrial"/>
                <a:cs typeface="Questrial"/>
                <a:sym typeface="Questrial"/>
              </a:rPr>
              <a:t> Thorough</a:t>
            </a:r>
            <a:endParaRPr sz="2100">
              <a:solidFill>
                <a:srgbClr val="4DBFF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28" name="Google Shape;228;g35eb509433a_0_486"/>
          <p:cNvPicPr preferRelativeResize="0"/>
          <p:nvPr/>
        </p:nvPicPr>
        <p:blipFill rotWithShape="1">
          <a:blip r:embed="rId3">
            <a:alphaModFix/>
          </a:blip>
          <a:srcRect b="0" l="990" r="979" t="0"/>
          <a:stretch/>
        </p:blipFill>
        <p:spPr>
          <a:xfrm>
            <a:off x="1051500" y="1601925"/>
            <a:ext cx="7040998" cy="4489200"/>
          </a:xfrm>
          <a:prstGeom prst="rect">
            <a:avLst/>
          </a:prstGeom>
          <a:noFill/>
          <a:ln cap="sq" cmpd="sng" w="603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29" name="Google Shape;229;g35eb509433a_0_486"/>
          <p:cNvSpPr txBox="1"/>
          <p:nvPr/>
        </p:nvSpPr>
        <p:spPr>
          <a:xfrm>
            <a:off x="311700" y="25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en-GB" sz="322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Pentra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35eb509433a_0_486"/>
          <p:cNvSpPr txBox="1"/>
          <p:nvPr/>
        </p:nvSpPr>
        <p:spPr>
          <a:xfrm>
            <a:off x="3020550" y="832506"/>
            <a:ext cx="3102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GB" sz="2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✓</a:t>
            </a:r>
            <a:r>
              <a:rPr b="1" i="0" lang="en-GB" sz="2100" u="none" cap="none" strike="noStrike">
                <a:solidFill>
                  <a:srgbClr val="4DBFFC"/>
                </a:solidFill>
                <a:latin typeface="Questrial"/>
                <a:ea typeface="Questrial"/>
                <a:cs typeface="Questrial"/>
                <a:sym typeface="Questrial"/>
              </a:rPr>
              <a:t> Cost &amp; time saving</a:t>
            </a:r>
            <a:endParaRPr b="0" i="0" sz="2100" u="none" cap="none" strike="noStrike">
              <a:solidFill>
                <a:srgbClr val="4DBFF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C14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35eb509433a_0_611"/>
          <p:cNvPicPr preferRelativeResize="0"/>
          <p:nvPr/>
        </p:nvPicPr>
        <p:blipFill rotWithShape="1">
          <a:blip r:embed="rId3">
            <a:alphaModFix/>
          </a:blip>
          <a:srcRect b="33343" l="0" r="31580" t="4702"/>
          <a:stretch/>
        </p:blipFill>
        <p:spPr>
          <a:xfrm>
            <a:off x="842525" y="1453283"/>
            <a:ext cx="7711524" cy="3781942"/>
          </a:xfrm>
          <a:prstGeom prst="rect">
            <a:avLst/>
          </a:prstGeom>
          <a:noFill/>
          <a:ln cap="sq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36" name="Google Shape;236;g35eb509433a_0_611"/>
          <p:cNvSpPr txBox="1"/>
          <p:nvPr/>
        </p:nvSpPr>
        <p:spPr>
          <a:xfrm>
            <a:off x="311700" y="44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en-GB" sz="322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Integrations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35eb509433a_0_6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523" y="262661"/>
            <a:ext cx="942625" cy="9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C14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35eb509433a_0_617"/>
          <p:cNvPicPr preferRelativeResize="0"/>
          <p:nvPr/>
        </p:nvPicPr>
        <p:blipFill rotWithShape="1">
          <a:blip r:embed="rId3">
            <a:alphaModFix/>
          </a:blip>
          <a:srcRect b="21530" l="0" r="0" t="0"/>
          <a:stretch/>
        </p:blipFill>
        <p:spPr>
          <a:xfrm>
            <a:off x="842525" y="1453283"/>
            <a:ext cx="7711524" cy="3781942"/>
          </a:xfrm>
          <a:prstGeom prst="rect">
            <a:avLst/>
          </a:prstGeom>
          <a:noFill/>
          <a:ln cap="sq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43" name="Google Shape;243;g35eb509433a_0_617"/>
          <p:cNvSpPr txBox="1"/>
          <p:nvPr/>
        </p:nvSpPr>
        <p:spPr>
          <a:xfrm>
            <a:off x="311700" y="44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en-GB" sz="322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Integrations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35eb509433a_0_6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825" y="118675"/>
            <a:ext cx="1230600" cy="12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C14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35eb509433a_0_6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825" y="1289275"/>
            <a:ext cx="4277652" cy="25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5eb509433a_0_606"/>
          <p:cNvSpPr txBox="1"/>
          <p:nvPr/>
        </p:nvSpPr>
        <p:spPr>
          <a:xfrm>
            <a:off x="4296375" y="2963450"/>
            <a:ext cx="34185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rgbClr val="07D3FA"/>
                </a:solidFill>
                <a:latin typeface="Manrope"/>
                <a:ea typeface="Manrope"/>
                <a:cs typeface="Manrope"/>
                <a:sym typeface="Manrope"/>
              </a:rPr>
              <a:t>Automated</a:t>
            </a:r>
            <a:r>
              <a:rPr b="1" i="0" lang="en-GB" sz="1900" u="none" cap="none" strike="noStrik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and </a:t>
            </a:r>
            <a:r>
              <a:rPr b="1" i="0" lang="en-GB" sz="1900" u="none" cap="none" strike="noStrike">
                <a:solidFill>
                  <a:srgbClr val="07D3FA"/>
                </a:solidFill>
                <a:latin typeface="Manrope"/>
                <a:ea typeface="Manrope"/>
                <a:cs typeface="Manrope"/>
                <a:sym typeface="Manrope"/>
              </a:rPr>
              <a:t>augmented</a:t>
            </a:r>
            <a:r>
              <a:rPr b="1" i="0" lang="en-GB" sz="1900" u="none" cap="none" strike="noStrik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report writing with AI</a:t>
            </a:r>
            <a:endParaRPr b="1" i="0" sz="1900" u="none" cap="none" strike="noStrike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b509433a_0_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3. Sfaturi pentru a porni la drum </a:t>
            </a:r>
            <a:endParaRPr/>
          </a:p>
        </p:txBody>
      </p:sp>
      <p:sp>
        <p:nvSpPr>
          <p:cNvPr id="256" name="Google Shape;256;g35eb509433a_0_2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eb509433a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03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80"/>
              <a:buAutoNum type="arabicPeriod"/>
            </a:pPr>
            <a:r>
              <a:rPr lang="en-GB" sz="218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Contează mai mult echipa</a:t>
            </a:r>
            <a:r>
              <a:rPr lang="en-GB" sz="218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decât ideea inițială </a:t>
            </a:r>
            <a:br>
              <a:rPr lang="en-GB" sz="2180">
                <a:latin typeface="Inter"/>
                <a:ea typeface="Inter"/>
                <a:cs typeface="Inter"/>
                <a:sym typeface="Inter"/>
              </a:rPr>
            </a:br>
            <a:r>
              <a:rPr lang="en-GB" sz="2180">
                <a:latin typeface="Inter"/>
                <a:ea typeface="Inter"/>
                <a:cs typeface="Inter"/>
                <a:sym typeface="Inter"/>
              </a:rPr>
              <a:t>(asta caută și investitorii)</a:t>
            </a:r>
            <a:endParaRPr sz="2720"/>
          </a:p>
        </p:txBody>
      </p:sp>
      <p:sp>
        <p:nvSpPr>
          <p:cNvPr id="262" name="Google Shape;262;g35eb509433a_0_26"/>
          <p:cNvSpPr txBox="1"/>
          <p:nvPr>
            <p:ph idx="1" type="body"/>
          </p:nvPr>
        </p:nvSpPr>
        <p:spPr>
          <a:xfrm>
            <a:off x="311700" y="1741000"/>
            <a:ext cx="8520600" cy="3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 echipă care se coordonează bine va putea ulterior să </a:t>
            </a:r>
            <a:r>
              <a:rPr b="1" lang="en-GB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pivoteze</a:t>
            </a: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ideea în funcție de feedback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 sa pornești ai nevoie de niște cofondatori buni, ideile vin pe parcurs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-GB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Disciplină</a:t>
            </a: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ideile sunt inutile fără implementări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3" name="Google Shape;263;g35eb509433a_0_2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e61341c15_0_15"/>
          <p:cNvSpPr txBox="1"/>
          <p:nvPr>
            <p:ph type="title"/>
          </p:nvPr>
        </p:nvSpPr>
        <p:spPr>
          <a:xfrm>
            <a:off x="2524800" y="650625"/>
            <a:ext cx="409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500">
                <a:latin typeface="Inter"/>
                <a:ea typeface="Inter"/>
                <a:cs typeface="Inter"/>
                <a:sym typeface="Inter"/>
              </a:rPr>
              <a:t>Cuprins</a:t>
            </a:r>
            <a:endParaRPr sz="3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" name="Google Shape;123;g2ee61341c15_0_15"/>
          <p:cNvSpPr txBox="1"/>
          <p:nvPr>
            <p:ph idx="1" type="body"/>
          </p:nvPr>
        </p:nvSpPr>
        <p:spPr>
          <a:xfrm>
            <a:off x="1874850" y="1619300"/>
            <a:ext cx="5394300" cy="3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AutoNum type="arabicPeriod"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Background info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2. Overview Pentra (+ Demo)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3. Sfaturi pentru a vă face propriul startup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g2ee61341c15_0_1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b509433a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03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80"/>
              <a:buAutoNum type="arabicPeriod"/>
            </a:pPr>
            <a:r>
              <a:rPr lang="en-GB" sz="218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Contează mai mult echipa</a:t>
            </a:r>
            <a:r>
              <a:rPr lang="en-GB" sz="218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decât ideea inițială </a:t>
            </a:r>
            <a:br>
              <a:rPr lang="en-GB" sz="2180">
                <a:latin typeface="Inter"/>
                <a:ea typeface="Inter"/>
                <a:cs typeface="Inter"/>
                <a:sym typeface="Inter"/>
              </a:rPr>
            </a:br>
            <a:r>
              <a:rPr lang="en-GB" sz="2180">
                <a:latin typeface="Inter"/>
                <a:ea typeface="Inter"/>
                <a:cs typeface="Inter"/>
                <a:sym typeface="Inter"/>
              </a:rPr>
              <a:t>(asta caută și investitorii)</a:t>
            </a:r>
            <a:endParaRPr sz="2720"/>
          </a:p>
        </p:txBody>
      </p:sp>
      <p:pic>
        <p:nvPicPr>
          <p:cNvPr id="269" name="Google Shape;269;g35eb509433a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2425" y="3130851"/>
            <a:ext cx="3599151" cy="92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5eb509433a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2425" y="1578300"/>
            <a:ext cx="3599149" cy="11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5eb509433a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9450" y="4299380"/>
            <a:ext cx="2521176" cy="6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5eb509433a_0_3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b509433a_0_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03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80"/>
              <a:buAutoNum type="arabicPeriod"/>
            </a:pPr>
            <a:r>
              <a:rPr lang="en-GB" sz="218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Contează mai mult echipa</a:t>
            </a:r>
            <a:r>
              <a:rPr lang="en-GB" sz="218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decât ideea inițială </a:t>
            </a:r>
            <a:br>
              <a:rPr lang="en-GB" sz="2180">
                <a:latin typeface="Inter"/>
                <a:ea typeface="Inter"/>
                <a:cs typeface="Inter"/>
                <a:sym typeface="Inter"/>
              </a:rPr>
            </a:br>
            <a:r>
              <a:rPr lang="en-GB" sz="2180">
                <a:latin typeface="Inter"/>
                <a:ea typeface="Inter"/>
                <a:cs typeface="Inter"/>
                <a:sym typeface="Inter"/>
              </a:rPr>
              <a:t>(asta caută și investitorii)</a:t>
            </a:r>
            <a:endParaRPr sz="2720"/>
          </a:p>
        </p:txBody>
      </p:sp>
      <p:sp>
        <p:nvSpPr>
          <p:cNvPr id="278" name="Google Shape;278;g35eb509433a_0_39"/>
          <p:cNvSpPr txBox="1"/>
          <p:nvPr/>
        </p:nvSpPr>
        <p:spPr>
          <a:xfrm>
            <a:off x="1558800" y="2156100"/>
            <a:ext cx="602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“And the reason we invested in Tiny Speck was because we were investing in that team. I told [Butterfield], ‘If you want to continue to be an entrepreneur and build something, then I’m with you.’ ”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35eb509433a_0_39"/>
          <p:cNvSpPr txBox="1"/>
          <p:nvPr/>
        </p:nvSpPr>
        <p:spPr>
          <a:xfrm>
            <a:off x="3878100" y="3504325"/>
            <a:ext cx="37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-Andrew Braccia, early Slack investor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5eb509433a_0_3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b509433a_0_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03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80"/>
              <a:buAutoNum type="arabicPeriod" startAt="2"/>
            </a:pPr>
            <a:r>
              <a:rPr lang="en-GB" sz="2180">
                <a:solidFill>
                  <a:srgbClr val="3C7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 echipă bună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 știe când 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să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 aplice sfaturile primite </a:t>
            </a:r>
            <a:endParaRPr sz="218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80">
                <a:latin typeface="Inter"/>
                <a:ea typeface="Inter"/>
                <a:cs typeface="Inter"/>
                <a:sym typeface="Inter"/>
              </a:rPr>
              <a:t>(și când nu)</a:t>
            </a:r>
            <a:endParaRPr sz="218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8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86" name="Google Shape;286;g35eb509433a_0_52"/>
          <p:cNvSpPr txBox="1"/>
          <p:nvPr>
            <p:ph idx="1" type="body"/>
          </p:nvPr>
        </p:nvSpPr>
        <p:spPr>
          <a:xfrm>
            <a:off x="311700" y="1683200"/>
            <a:ext cx="8520600" cy="3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Sfaturile bune sunt multe și adesea contradictorii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Mereu luați </a:t>
            </a: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în</a:t>
            </a: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considerare feedback-ul primit, chiar dacă alegeți altă direcție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Nu ezitați să cereți ajutor, chiar dacă nu </a:t>
            </a: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știți</a:t>
            </a: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specific problema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7" name="Google Shape;287;g35eb509433a_0_5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b509433a_0_6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03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80"/>
              <a:buAutoNum type="arabicPeriod" startAt="3"/>
            </a:pPr>
            <a:r>
              <a:rPr lang="en-GB" sz="2180">
                <a:solidFill>
                  <a:srgbClr val="3C7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Validați ideile 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cu utilizatorii și alegeți cărui segment vă adresați</a:t>
            </a:r>
            <a:endParaRPr sz="2180">
              <a:solidFill>
                <a:srgbClr val="3C7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8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93" name="Google Shape;293;g35eb509433a_0_699"/>
          <p:cNvSpPr txBox="1"/>
          <p:nvPr>
            <p:ph idx="1" type="body"/>
          </p:nvPr>
        </p:nvSpPr>
        <p:spPr>
          <a:xfrm>
            <a:off x="311700" y="1726550"/>
            <a:ext cx="8520600" cy="3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 idee este bună dacă și numai dacă rezolvă o problemă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Dacă întrebi clienții ce părere au despre ideea ta, o să fii mințit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Întrebările puse sunt despre problemele lor, nu soluția ta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g35eb509433a_0_69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35eb509433a_0_6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925" y="527400"/>
            <a:ext cx="2645599" cy="4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5eb509433a_0_689"/>
          <p:cNvSpPr txBox="1"/>
          <p:nvPr/>
        </p:nvSpPr>
        <p:spPr>
          <a:xfrm>
            <a:off x="4753375" y="1423025"/>
            <a:ext cx="3836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“It boils down to this: you aren’t allowed to tell them what their problem is, and in return, they aren’t allowed to tell you what to build. They own the problem, you own the solution.”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5eb509433a_0_689"/>
          <p:cNvSpPr txBox="1"/>
          <p:nvPr/>
        </p:nvSpPr>
        <p:spPr>
          <a:xfrm>
            <a:off x="4753375" y="2882975"/>
            <a:ext cx="383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 Fitzpatrick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35eb509433a_0_68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35eb509433a_0_7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600" y="484000"/>
            <a:ext cx="2772799" cy="4175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5eb509433a_0_71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b509433a_0_7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03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80"/>
              <a:buAutoNum type="arabicPeriod" startAt="3"/>
            </a:pPr>
            <a:r>
              <a:rPr lang="en-GB" sz="2180">
                <a:solidFill>
                  <a:srgbClr val="3C7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Validați ideile 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cu utilizatorii și alegeți cărui segment 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vă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 adresați</a:t>
            </a:r>
            <a:endParaRPr sz="2180">
              <a:solidFill>
                <a:srgbClr val="3C7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8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14" name="Google Shape;314;g35eb509433a_0_712"/>
          <p:cNvSpPr txBox="1"/>
          <p:nvPr>
            <p:ph idx="1" type="body"/>
          </p:nvPr>
        </p:nvSpPr>
        <p:spPr>
          <a:xfrm>
            <a:off x="311700" y="1827675"/>
            <a:ext cx="85206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Dacă țintiți către prea multe tipuri de utilizatori simultan, nu puteți rezolva problema pentru niciunul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g35eb509433a_0_71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b509433a_0_7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03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80"/>
              <a:buAutoNum type="arabicPeriod" startAt="4"/>
            </a:pPr>
            <a:r>
              <a:rPr lang="en-GB" sz="2180">
                <a:solidFill>
                  <a:srgbClr val="3C7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Nu reinventați roata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 dacă există deja o soluție</a:t>
            </a:r>
            <a:endParaRPr sz="218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8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1" name="Google Shape;321;g35eb509433a_0_704"/>
          <p:cNvSpPr txBox="1"/>
          <p:nvPr>
            <p:ph idx="1" type="body"/>
          </p:nvPr>
        </p:nvSpPr>
        <p:spPr>
          <a:xfrm>
            <a:off x="311700" y="1769875"/>
            <a:ext cx="8520600" cy="3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Dacă nu este o parte centrală pentru produsul vostru, probabil alții au scris-o deja mai bine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Chiar dacă aveți cunoștințele tehnice, sunt lucruri mai bune de făcut cu acel timp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g35eb509433a_0_70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e61341c15_0_384"/>
          <p:cNvSpPr txBox="1"/>
          <p:nvPr>
            <p:ph idx="1" type="body"/>
          </p:nvPr>
        </p:nvSpPr>
        <p:spPr>
          <a:xfrm>
            <a:off x="507450" y="1712100"/>
            <a:ext cx="8129100" cy="28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Asocierea cu alte companii creează încredere în propria ta idee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8" name="Google Shape;328;g2ee61341c15_0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5575" y="2733590"/>
            <a:ext cx="2292275" cy="108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ee61341c15_0_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450" y="2909175"/>
            <a:ext cx="2292275" cy="7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ee61341c15_0_3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9825" y="3388425"/>
            <a:ext cx="2024349" cy="12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ee61341c15_0_3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03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80"/>
              <a:buAutoNum type="arabicPeriod" startAt="4"/>
            </a:pPr>
            <a:r>
              <a:rPr lang="en-GB" sz="2180">
                <a:solidFill>
                  <a:srgbClr val="3C7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Nu reinventați roata</a:t>
            </a:r>
            <a:r>
              <a:rPr lang="en-GB" sz="2180">
                <a:latin typeface="Inter"/>
                <a:ea typeface="Inter"/>
                <a:cs typeface="Inter"/>
                <a:sym typeface="Inter"/>
              </a:rPr>
              <a:t> dacă există deja o soluție</a:t>
            </a:r>
            <a:endParaRPr sz="218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79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b509433a_0_739"/>
          <p:cNvSpPr txBox="1"/>
          <p:nvPr>
            <p:ph type="title"/>
          </p:nvPr>
        </p:nvSpPr>
        <p:spPr>
          <a:xfrm>
            <a:off x="311700" y="7927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Q&amp;A</a:t>
            </a:r>
            <a:endParaRPr/>
          </a:p>
        </p:txBody>
      </p:sp>
      <p:sp>
        <p:nvSpPr>
          <p:cNvPr id="337" name="Google Shape;337;g35eb509433a_0_739"/>
          <p:cNvSpPr txBox="1"/>
          <p:nvPr>
            <p:ph idx="4294967295" type="body"/>
          </p:nvPr>
        </p:nvSpPr>
        <p:spPr>
          <a:xfrm>
            <a:off x="311700" y="1769875"/>
            <a:ext cx="8520600" cy="3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AutoNum type="arabicPeriod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Echipa contează mai mult decât ideea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2. O echipă bună știe când să aplice sfaturile primite și când nu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3. Validați produsul cu utilizatorii - și </a:t>
            </a: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alegeți</a:t>
            </a: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ce utilizatori să prioritizați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Nu reinventați roata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8" name="Google Shape;338;g35eb509433a_0_739" title="PentraLogoLightFull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7150" y="4132100"/>
            <a:ext cx="1678886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5eb509433a_0_73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eb509433a_0_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/>
              <a:t>Background info</a:t>
            </a:r>
            <a:endParaRPr/>
          </a:p>
        </p:txBody>
      </p:sp>
      <p:sp>
        <p:nvSpPr>
          <p:cNvPr id="130" name="Google Shape;130;g35eb509433a_0_1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35f5dcb2910_4_6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5f5dcb2910_4_65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5f5dcb2910_4_65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5f5dcb2910_4_65"/>
          <p:cNvSpPr txBox="1"/>
          <p:nvPr>
            <p:ph type="ctrTitle"/>
          </p:nvPr>
        </p:nvSpPr>
        <p:spPr>
          <a:xfrm>
            <a:off x="1529450" y="1510650"/>
            <a:ext cx="5333400" cy="14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THANK YOU,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THE END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48" name="Google Shape;348;g35f5dcb2910_4_65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349" name="Google Shape;349;g35f5dcb2910_4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5f5dcb2910_4_65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FFFFFF"/>
                </a:solidFill>
              </a:rPr>
              <a:t>2025 Copyright © by INPROTED– </a:t>
            </a:r>
            <a:r>
              <a:rPr b="1" lang="en-GB" sz="750">
                <a:solidFill>
                  <a:srgbClr val="FFFFFF"/>
                </a:solidFill>
              </a:rPr>
              <a:t>I</a:t>
            </a:r>
            <a:r>
              <a:rPr lang="en-GB" sz="750">
                <a:solidFill>
                  <a:srgbClr val="FFFFFF"/>
                </a:solidFill>
              </a:rPr>
              <a:t>nternational </a:t>
            </a:r>
            <a:r>
              <a:rPr b="1" lang="en-GB" sz="750">
                <a:solidFill>
                  <a:srgbClr val="FFFFFF"/>
                </a:solidFill>
              </a:rPr>
              <a:t>Pro</a:t>
            </a:r>
            <a:r>
              <a:rPr lang="en-GB" sz="750">
                <a:solidFill>
                  <a:srgbClr val="FFFFFF"/>
                </a:solidFill>
              </a:rPr>
              <a:t>fessionals for </a:t>
            </a:r>
            <a:r>
              <a:rPr b="1" lang="en-GB" sz="750">
                <a:solidFill>
                  <a:srgbClr val="FFFFFF"/>
                </a:solidFill>
              </a:rPr>
              <a:t>T</a:t>
            </a:r>
            <a:r>
              <a:rPr lang="en-GB" sz="750">
                <a:solidFill>
                  <a:srgbClr val="FFFFFF"/>
                </a:solidFill>
              </a:rPr>
              <a:t>echnology and </a:t>
            </a:r>
            <a:r>
              <a:rPr b="1" lang="en-GB" sz="750">
                <a:solidFill>
                  <a:srgbClr val="FFFFFF"/>
                </a:solidFill>
              </a:rPr>
              <a:t>Ed</a:t>
            </a:r>
            <a:r>
              <a:rPr lang="en-GB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51" name="Google Shape;351;g35f5dcb2910_4_65"/>
          <p:cNvCxnSpPr/>
          <p:nvPr/>
        </p:nvCxnSpPr>
        <p:spPr>
          <a:xfrm flipH="1" rot="10800000">
            <a:off x="-67475" y="1896400"/>
            <a:ext cx="2348700" cy="1356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52" name="Google Shape;352;g35f5dcb2910_4_65"/>
          <p:cNvCxnSpPr/>
          <p:nvPr/>
        </p:nvCxnSpPr>
        <p:spPr>
          <a:xfrm flipH="1" rot="10800000">
            <a:off x="6208400" y="2901300"/>
            <a:ext cx="2715600" cy="15678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353" name="Google Shape;353;g35f5dcb2910_4_65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g35f5dcb2910_4_65"/>
          <p:cNvCxnSpPr/>
          <p:nvPr/>
        </p:nvCxnSpPr>
        <p:spPr>
          <a:xfrm flipH="1" rot="10800000">
            <a:off x="3319225" y="-129875"/>
            <a:ext cx="2376600" cy="1372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55" name="Google Shape;355;g35f5dcb2910_4_65"/>
          <p:cNvCxnSpPr/>
          <p:nvPr/>
        </p:nvCxnSpPr>
        <p:spPr>
          <a:xfrm flipH="1" rot="10800000">
            <a:off x="2855200" y="917325"/>
            <a:ext cx="6008700" cy="3469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b509433a_0_204"/>
          <p:cNvSpPr txBox="1"/>
          <p:nvPr>
            <p:ph type="title"/>
          </p:nvPr>
        </p:nvSpPr>
        <p:spPr>
          <a:xfrm>
            <a:off x="2874150" y="917450"/>
            <a:ext cx="3395700" cy="3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Elev în clasa a 12-a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Background în informatică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Pasionat de biologie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Cofondator la </a:t>
            </a:r>
            <a:r>
              <a:rPr b="1" lang="en-GB" sz="1800">
                <a:solidFill>
                  <a:schemeClr val="accent1"/>
                </a:solidFill>
              </a:rPr>
              <a:t>Pentra</a:t>
            </a:r>
            <a:endParaRPr b="1" sz="1800"/>
          </a:p>
        </p:txBody>
      </p:sp>
      <p:sp>
        <p:nvSpPr>
          <p:cNvPr id="136" name="Google Shape;136;g35eb509433a_0_204"/>
          <p:cNvSpPr txBox="1"/>
          <p:nvPr>
            <p:ph type="title"/>
          </p:nvPr>
        </p:nvSpPr>
        <p:spPr>
          <a:xfrm>
            <a:off x="109450" y="5399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Intro</a:t>
            </a:r>
            <a:endParaRPr/>
          </a:p>
        </p:txBody>
      </p:sp>
      <p:sp>
        <p:nvSpPr>
          <p:cNvPr id="137" name="Google Shape;137;g35eb509433a_0_20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35eb509433a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5493" y="1696297"/>
            <a:ext cx="1781376" cy="1781376"/>
          </a:xfrm>
          <a:prstGeom prst="rect">
            <a:avLst/>
          </a:prstGeom>
          <a:noFill/>
          <a:ln cap="sq" cmpd="sng" w="508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43" name="Google Shape;143;g35eb509433a_0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8400" y="1707342"/>
            <a:ext cx="1781376" cy="1781374"/>
          </a:xfrm>
          <a:prstGeom prst="rect">
            <a:avLst/>
          </a:prstGeom>
          <a:noFill/>
          <a:ln cap="sq" cmpd="sng" w="508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44" name="Google Shape;144;g35eb509433a_0_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4980" y="1696297"/>
            <a:ext cx="1868982" cy="1792418"/>
          </a:xfrm>
          <a:prstGeom prst="rect">
            <a:avLst/>
          </a:prstGeom>
          <a:noFill/>
          <a:ln cap="sq" cmpd="sng" w="508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45" name="Google Shape;145;g35eb509433a_0_145"/>
          <p:cNvSpPr txBox="1"/>
          <p:nvPr/>
        </p:nvSpPr>
        <p:spPr>
          <a:xfrm>
            <a:off x="3071998" y="3983416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Ex-Pentester and CEO</a:t>
            </a:r>
            <a:endParaRPr b="0" i="0" sz="15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6" name="Google Shape;146;g35eb509433a_0_145"/>
          <p:cNvSpPr txBox="1"/>
          <p:nvPr/>
        </p:nvSpPr>
        <p:spPr>
          <a:xfrm>
            <a:off x="324838" y="3983416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CTO and UX designer</a:t>
            </a:r>
            <a:endParaRPr b="0" i="0" sz="15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7" name="Google Shape;147;g35eb509433a_0_145"/>
          <p:cNvSpPr txBox="1"/>
          <p:nvPr/>
        </p:nvSpPr>
        <p:spPr>
          <a:xfrm>
            <a:off x="5856657" y="398342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COO and AI developer</a:t>
            </a:r>
            <a:endParaRPr b="0" i="0" sz="15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8" name="Google Shape;148;g35eb509433a_0_145"/>
          <p:cNvSpPr txBox="1"/>
          <p:nvPr/>
        </p:nvSpPr>
        <p:spPr>
          <a:xfrm>
            <a:off x="324838" y="3663071"/>
            <a:ext cx="3000000" cy="50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Remus Rughiniș</a:t>
            </a:r>
            <a:endParaRPr b="1" i="0" sz="1800" u="none" cap="none" strike="noStrik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9" name="Google Shape;149;g35eb509433a_0_145"/>
          <p:cNvSpPr txBox="1"/>
          <p:nvPr/>
        </p:nvSpPr>
        <p:spPr>
          <a:xfrm>
            <a:off x="3007812" y="366754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Antal Alexandru</a:t>
            </a:r>
            <a:endParaRPr b="1" i="0" sz="1800" u="none" cap="none" strike="noStrik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0" name="Google Shape;150;g35eb509433a_0_145"/>
          <p:cNvSpPr txBox="1"/>
          <p:nvPr/>
        </p:nvSpPr>
        <p:spPr>
          <a:xfrm>
            <a:off x="5856645" y="3672019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Bogdan Munteanu</a:t>
            </a:r>
            <a:endParaRPr b="1" i="0" sz="1800" u="none" cap="none" strike="noStrik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51" name="Google Shape;151;g35eb509433a_0_145" title="PentraLogoLightFull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3575" y="365650"/>
            <a:ext cx="1645225" cy="8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5eb509433a_0_14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5eb509433a_0_6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9500" y="1055475"/>
            <a:ext cx="4449800" cy="33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5eb509433a_0_67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eb509433a_0_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2. Pentra overview</a:t>
            </a:r>
            <a:endParaRPr/>
          </a:p>
        </p:txBody>
      </p:sp>
      <p:sp>
        <p:nvSpPr>
          <p:cNvPr id="164" name="Google Shape;164;g35eb509433a_0_1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C14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35eb509433a_0_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825" y="1289275"/>
            <a:ext cx="4277652" cy="25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5eb509433a_0_438"/>
          <p:cNvSpPr txBox="1"/>
          <p:nvPr/>
        </p:nvSpPr>
        <p:spPr>
          <a:xfrm>
            <a:off x="4296378" y="2963459"/>
            <a:ext cx="2607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rgbClr val="07D3FA"/>
                </a:solidFill>
                <a:latin typeface="Manrope"/>
                <a:ea typeface="Manrope"/>
                <a:cs typeface="Manrope"/>
                <a:sym typeface="Manrope"/>
              </a:rPr>
              <a:t>Hassle-free</a:t>
            </a:r>
            <a:r>
              <a:rPr b="1" i="0" lang="en-GB" sz="1900" u="none" cap="none" strike="noStrik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pentest report writing</a:t>
            </a:r>
            <a:endParaRPr b="1" i="0" sz="1900" u="none" cap="none" strike="noStrike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b509433a_0_443"/>
          <p:cNvSpPr txBox="1"/>
          <p:nvPr>
            <p:ph type="title"/>
          </p:nvPr>
        </p:nvSpPr>
        <p:spPr>
          <a:xfrm>
            <a:off x="311700" y="51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220">
                <a:latin typeface="Questrial"/>
                <a:ea typeface="Questrial"/>
                <a:cs typeface="Questrial"/>
                <a:sym typeface="Questrial"/>
              </a:rPr>
              <a:t>Global Context</a:t>
            </a:r>
            <a:endParaRPr b="1" sz="322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6" name="Google Shape;176;g35eb509433a_0_443"/>
          <p:cNvSpPr txBox="1"/>
          <p:nvPr>
            <p:ph idx="1" type="body"/>
          </p:nvPr>
        </p:nvSpPr>
        <p:spPr>
          <a:xfrm>
            <a:off x="4895875" y="1601050"/>
            <a:ext cx="35946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-GB">
                <a:solidFill>
                  <a:srgbClr val="00B0F0"/>
                </a:solidFill>
                <a:latin typeface="Questrial"/>
                <a:ea typeface="Questrial"/>
                <a:cs typeface="Questrial"/>
                <a:sym typeface="Questrial"/>
              </a:rPr>
              <a:t>Pentest companies are on a rise </a:t>
            </a:r>
            <a:r>
              <a:rPr lang="en-GB"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and commissioned to find cybersecurity vulnerabilities</a:t>
            </a:r>
            <a:endParaRPr sz="15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7" name="Google Shape;177;g35eb509433a_0_443"/>
          <p:cNvSpPr txBox="1"/>
          <p:nvPr/>
        </p:nvSpPr>
        <p:spPr>
          <a:xfrm>
            <a:off x="465972" y="1601054"/>
            <a:ext cx="4013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B0F0"/>
                </a:solidFill>
                <a:latin typeface="Questrial"/>
                <a:ea typeface="Questrial"/>
                <a:cs typeface="Questrial"/>
                <a:sym typeface="Questrial"/>
              </a:rPr>
              <a:t>Increasingly complex cyber threats </a:t>
            </a:r>
            <a:r>
              <a:rPr b="0" i="0" lang="en-GB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such as ransomware, phishing attacks, data breaches, and more sophisticated state-sponsored attacks.</a:t>
            </a:r>
            <a:endParaRPr b="0" i="0" sz="15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A person with her hands on her head in front of a computer&#10;&#10;Description automatically generated" id="178" name="Google Shape;178;g35eb509433a_0_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972" y="2741329"/>
            <a:ext cx="2956915" cy="2155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robot holding a padlock&#10;&#10;Description automatically generated" id="179" name="Google Shape;179;g35eb509433a_0_4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886" y="2741329"/>
            <a:ext cx="2998367" cy="20726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5eb509433a_0_44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525252"/>
                </a:solidFill>
              </a:rPr>
              <a:t>2025 Copyright © by INPROTED– </a:t>
            </a:r>
            <a:r>
              <a:rPr b="1" lang="en-GB" sz="750">
                <a:solidFill>
                  <a:srgbClr val="525252"/>
                </a:solidFill>
              </a:rPr>
              <a:t>I</a:t>
            </a:r>
            <a:r>
              <a:rPr lang="en-GB" sz="750">
                <a:solidFill>
                  <a:srgbClr val="525252"/>
                </a:solidFill>
              </a:rPr>
              <a:t>nternational </a:t>
            </a:r>
            <a:r>
              <a:rPr b="1" lang="en-GB" sz="750">
                <a:solidFill>
                  <a:srgbClr val="525252"/>
                </a:solidFill>
              </a:rPr>
              <a:t>Pro</a:t>
            </a:r>
            <a:r>
              <a:rPr lang="en-GB" sz="750">
                <a:solidFill>
                  <a:srgbClr val="525252"/>
                </a:solidFill>
              </a:rPr>
              <a:t>fessionals for </a:t>
            </a:r>
            <a:r>
              <a:rPr b="1" lang="en-GB" sz="750">
                <a:solidFill>
                  <a:srgbClr val="525252"/>
                </a:solidFill>
              </a:rPr>
              <a:t>T</a:t>
            </a:r>
            <a:r>
              <a:rPr lang="en-GB" sz="750">
                <a:solidFill>
                  <a:srgbClr val="525252"/>
                </a:solidFill>
              </a:rPr>
              <a:t>echnology and </a:t>
            </a:r>
            <a:r>
              <a:rPr b="1" lang="en-GB" sz="750">
                <a:solidFill>
                  <a:srgbClr val="525252"/>
                </a:solidFill>
              </a:rPr>
              <a:t>Ed</a:t>
            </a:r>
            <a:r>
              <a:rPr lang="en-GB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